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7" r:id="rId4"/>
    <p:sldId id="259" r:id="rId5"/>
    <p:sldId id="261" r:id="rId6"/>
    <p:sldId id="263" r:id="rId7"/>
    <p:sldId id="262" r:id="rId8"/>
    <p:sldId id="266" r:id="rId9"/>
    <p:sldId id="265" r:id="rId10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36" autoAdjust="0"/>
    <p:restoredTop sz="90929"/>
  </p:normalViewPr>
  <p:slideViewPr>
    <p:cSldViewPr>
      <p:cViewPr varScale="1">
        <p:scale>
          <a:sx n="67" d="100"/>
          <a:sy n="67" d="100"/>
        </p:scale>
        <p:origin x="5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FD18DCC-F9AA-4B97-99C9-5AFC96A33F80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0D7DE72-F074-45F5-B09B-D192DD31791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79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FC6ED821-2AC8-4E02-B45B-6403B0DDD152}" type="datetimeFigureOut">
              <a:rPr lang="de-DE"/>
              <a:pPr>
                <a:defRPr/>
              </a:pPr>
              <a:t>10.03.2024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1DEC576-E6B3-436A-8663-2CBA7AFF9947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501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5001" indent="-30192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7694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771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3849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E94287-D08A-42B7-A118-BCC6D3EFBB61}" type="slidenum">
              <a:rPr lang="de-DE" altLang="de-DE" sz="1300"/>
              <a:pPr eaLnBrk="1" hangingPunct="1"/>
              <a:t>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338165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5001" indent="-30192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7694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771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3849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E94287-D08A-42B7-A118-BCC6D3EFBB61}" type="slidenum">
              <a:rPr lang="de-DE" altLang="de-DE" sz="1300"/>
              <a:pPr eaLnBrk="1" hangingPunct="1"/>
              <a:t>2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298474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5001" indent="-30192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7694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771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3849" indent="-241539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436F8B-05B8-40F3-B469-1118021F96FB}" type="slidenum">
              <a:rPr lang="de-DE" altLang="de-DE" sz="1300"/>
              <a:pPr eaLnBrk="1" hangingPunct="1"/>
              <a:t>4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4405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FC6C72-A046-4127-9E6A-83909AF83EB0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501A-BD4B-405B-9232-B93D5F1527E0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F6E1-F76F-46E2-BDE8-0D7EF9714217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62B5-3D28-4D73-BCBA-6A34E6F198E7}" type="slidenum">
              <a:rPr lang="de-DE" altLang="de-DE" smtClean="0"/>
              <a:pPr/>
              <a:t>‹#›</a:t>
            </a:fld>
            <a:endParaRPr lang="de-DE" alt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28DE-35EA-4FCA-9E7F-82ABA85F315F}" type="slidenum">
              <a:rPr lang="de-DE" altLang="de-DE" smtClean="0"/>
              <a:pPr/>
              <a:t>‹#›</a:t>
            </a:fld>
            <a:endParaRPr lang="de-DE" alt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8E5A-7430-4C5C-BD6B-3924E535FC86}" type="slidenum">
              <a:rPr lang="de-DE" altLang="de-DE" smtClean="0"/>
              <a:pPr/>
              <a:t>‹#›</a:t>
            </a:fld>
            <a:endParaRPr lang="de-DE" alt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0D57-7E0F-4598-A0C4-FBA15E34BD66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E37-DA75-47C9-A08A-807B3870762F}" type="slidenum">
              <a:rPr lang="de-DE" altLang="de-DE" smtClean="0"/>
              <a:pPr/>
              <a:t>‹#›</a:t>
            </a:fld>
            <a:endParaRPr lang="de-DE" alt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EAC4-BB1C-4D08-9D6A-131995AD25D9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8B5-D6B3-4479-A45C-545E094486F9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B7EC8-CE82-45A1-A6D5-E7D8DD430861}" type="slidenum">
              <a:rPr lang="de-DE" altLang="de-DE" smtClean="0"/>
              <a:pPr/>
              <a:t>‹#›</a:t>
            </a:fld>
            <a:endParaRPr lang="de-DE" alt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1828DE-35EA-4FCA-9E7F-82ABA85F315F}" type="slidenum">
              <a:rPr lang="de-DE" altLang="de-DE" smtClean="0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ymnasium-odenthal.de/project/differenzieru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.zenz@gymnasium-odenthal.de" TargetMode="External"/><Relationship Id="rId2" Type="http://schemas.openxmlformats.org/officeDocument/2006/relationships/hyperlink" Target="mailto:schulleitung@gymnasium-odenthal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9906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de-DE" altLang="de-DE" sz="3200" b="1">
              <a:latin typeface="+mj-lt"/>
            </a:endParaRPr>
          </a:p>
          <a:p>
            <a:pPr algn="ctr" eaLnBrk="1" hangingPunct="1"/>
            <a:endParaRPr lang="de-DE" altLang="de-DE" sz="3200" b="1">
              <a:latin typeface="+mj-lt"/>
            </a:endParaRPr>
          </a:p>
          <a:p>
            <a:pPr algn="ctr" eaLnBrk="1" hangingPunct="1"/>
            <a:endParaRPr lang="de-DE" altLang="de-DE" sz="3200" b="1">
              <a:latin typeface="+mj-lt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A68C7488-7322-4A8D-AFC5-BE488E4E8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de-DE" dirty="0"/>
              <a:t>Informationsabend zu den Differenzierungskursen     in Kl. 9/10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9906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de-DE" altLang="de-DE" sz="3200" b="1"/>
          </a:p>
          <a:p>
            <a:pPr algn="ctr" eaLnBrk="1" hangingPunct="1"/>
            <a:endParaRPr lang="de-DE" altLang="de-DE" sz="3200" b="1"/>
          </a:p>
          <a:p>
            <a:pPr algn="ctr" eaLnBrk="1" hangingPunct="1"/>
            <a:endParaRPr lang="de-DE" altLang="de-DE" sz="3200" b="1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564488" cy="49981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Allgemeine Informationen</a:t>
            </a:r>
            <a:br>
              <a:rPr lang="de-DE" dirty="0"/>
            </a:br>
            <a:r>
              <a:rPr lang="de-DE" dirty="0"/>
              <a:t> zum</a:t>
            </a:r>
            <a:br>
              <a:rPr lang="de-DE" dirty="0"/>
            </a:br>
            <a:r>
              <a:rPr lang="de-DE" dirty="0"/>
              <a:t>Wahlpflichtunterricht </a:t>
            </a:r>
            <a:br>
              <a:rPr lang="de-DE" dirty="0"/>
            </a:br>
            <a:r>
              <a:rPr lang="de-DE" dirty="0"/>
              <a:t>in den Klassen 9 und 10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22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457200"/>
            <a:ext cx="792088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de-DE" sz="2000" dirty="0"/>
              <a:t>	</a:t>
            </a:r>
          </a:p>
          <a:p>
            <a:pPr eaLnBrk="1" hangingPunct="1">
              <a:buFontTx/>
              <a:buNone/>
            </a:pPr>
            <a:endParaRPr lang="de-DE" altLang="de-DE" sz="2800" b="1" dirty="0"/>
          </a:p>
          <a:p>
            <a:pPr marL="109537" indent="0" algn="just" eaLnBrk="1" hangingPunct="1">
              <a:buNone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In den Klassenstufen 9 und 10 wird der für alle verbindliche Unterricht durch den Wahlpflichtunter-</a:t>
            </a:r>
            <a:r>
              <a:rPr lang="de-DE" alt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richt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ergänzt. (APO-SI §17)</a:t>
            </a:r>
          </a:p>
          <a:p>
            <a:pPr marL="109537" indent="0" algn="just" eaLnBrk="1" hangingPunct="1">
              <a:buNone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b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Schüler*innen können im Wahlpflichtbereich individuelle Akzente setzen und zu unterschiedlichen Schwerpunkten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einen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Kurs aus unserem Differen-zierungsangebot wählen.</a:t>
            </a:r>
            <a:endParaRPr lang="de-DE" alt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None/>
            </a:pPr>
            <a:r>
              <a:rPr lang="de-DE" altLang="de-DE" sz="2400" dirty="0"/>
              <a:t>	</a:t>
            </a:r>
            <a:endParaRPr lang="de-DE" altLang="de-DE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7772400" cy="5976664"/>
          </a:xfrm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Differenzierungskurse werden zwei Schuljahre durchgehend mit jeweils 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3 Wochenstunden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unterrichtet. Der Kurs „Französisch als dritte Fremdsprache“ erhält dazu eine Ergänzungsstunde und ist daher 4-stündig. </a:t>
            </a:r>
          </a:p>
          <a:p>
            <a:pPr algn="just" eaLnBrk="1" hangingPunct="1"/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Noten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im Wahlpflichtbereich sind ver-setzungswirksam wie bei einem Fach der Fächergruppe II („Nebenfächer“).</a:t>
            </a:r>
          </a:p>
          <a:p>
            <a:pPr marL="109728" indent="0" algn="just" eaLnBrk="1" hangingPunct="1">
              <a:buNone/>
            </a:pP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Pro Halbjahr werden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zwei Klassenarbeiten 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geschrieben.</a:t>
            </a:r>
          </a:p>
          <a:p>
            <a:pPr marL="109728" indent="0" algn="just" eaLnBrk="1" hangingPunct="1">
              <a:buNone/>
            </a:pPr>
            <a:endParaRPr lang="de-DE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Eine Klassenarbeit kann durch eine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Facharbeit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oder ein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Projekt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ersetzt werden.</a:t>
            </a:r>
            <a:b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Unterrichtsinhalte der Differenzierungskurse sind inhaltlich keine Vorbereitung für die Oberstufe.</a:t>
            </a:r>
            <a:b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idx="1"/>
          </p:nvPr>
        </p:nvSpPr>
        <p:spPr>
          <a:xfrm>
            <a:off x="611560" y="980728"/>
            <a:ext cx="8064896" cy="475297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altLang="de-DE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Wahl der Kurse</a:t>
            </a:r>
            <a:r>
              <a:rPr lang="de-DE" altLang="de-DE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5125" lvl="1" indent="0" algn="just" eaLnBrk="1" hangingPunct="1">
              <a:buNone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sollte in jedem Fall sachbezogen nach Interesse für das Thema / die Fächer erfolgen. Jeder darf eine erste, zweite und dritte Kurswahl abgeben.</a:t>
            </a:r>
          </a:p>
          <a:p>
            <a:pPr algn="just" eaLnBrk="1" hangingPunct="1">
              <a:buFontTx/>
              <a:buNone/>
            </a:pPr>
            <a:endParaRPr lang="de-DE" alt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Wenn mehr Wahlen auf einen Kurs fallen als Plätze vorhanden sind (ca. 24), entscheidet das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. So soll erreicht werden, dass die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Arbeitsbedingungen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in allen Kursen vergleichbar sind.</a:t>
            </a:r>
          </a:p>
          <a:p>
            <a:pPr marL="109728" indent="0" algn="just" eaLnBrk="1" hangingPunct="1">
              <a:buNone/>
            </a:pP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Es können insgesamt nur sechs der sieben zur Wahl stehenden Differenzierungskurse eingerichtet werden. Hierbei entscheidet die Anzahl der Stimmen.</a:t>
            </a:r>
          </a:p>
          <a:p>
            <a:pPr algn="just" eaLnBrk="1" hangingPunct="1">
              <a:buFontTx/>
              <a:buNone/>
            </a:pPr>
            <a:endParaRPr lang="de-DE" altLang="de-DE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altLang="de-DE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Wechsel der Kurse</a:t>
            </a:r>
            <a:r>
              <a:rPr lang="de-DE" altLang="de-DE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  ist 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im ersten Halbjahr 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einmalig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de-DE" altLang="de-DE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begründeten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Ausnahmefällen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(!)</a:t>
            </a:r>
            <a:r>
              <a:rPr lang="de-DE" alt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möglich, sofern es noch freie Plätze gibt.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b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Sinnvoll ist es aber wegen der nachzuarbeitenden Inhalte, bei Bedarf schon innerhalb der ersten vier Wochen zu wechseln.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715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de-DE" altLang="de-DE" sz="2400" dirty="0"/>
          </a:p>
          <a:p>
            <a:pPr eaLnBrk="1" hangingPunct="1">
              <a:buFontTx/>
              <a:buNone/>
            </a:pPr>
            <a:r>
              <a:rPr lang="de-DE" altLang="de-DE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Zur Wahl stehen folgende Kurse:</a:t>
            </a:r>
          </a:p>
          <a:p>
            <a:pPr eaLnBrk="1" hangingPunct="1">
              <a:buFontTx/>
              <a:buNone/>
            </a:pPr>
            <a:endParaRPr lang="de-DE" alt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Französisch als dritte Fremdsprache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Geschichte/Gesellschaft/Kultur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Kunst/Kulturgeschichte (mit Musik)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Mathematik/Informatik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Naturwissenschaften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Theater/Film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Wirtschaft/Gesellschaft</a:t>
            </a:r>
          </a:p>
          <a:p>
            <a:pPr eaLnBrk="1" hangingPunct="1">
              <a:buFontTx/>
              <a:buNone/>
            </a:pPr>
            <a:endParaRPr lang="de-DE" altLang="de-D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1560" y="1481328"/>
            <a:ext cx="8208912" cy="4525963"/>
          </a:xfrm>
        </p:spPr>
        <p:txBody>
          <a:bodyPr/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Es werden die 1., 2. und 3. Wahl angegeben. Der Wahlbogen befindet sich auf unserer 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Homepage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Die Rücksendung des Wahlbogens wird bis </a:t>
            </a:r>
            <a:r>
              <a:rPr lang="de-D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Freitag, den 19. April 2024 per Mail 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erbeten.</a:t>
            </a:r>
            <a:b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Über die Zuordnung der gewählten Kurse informieren wir die Schüler*innen per Aushang bis Anfang Juni.</a:t>
            </a:r>
          </a:p>
          <a:p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de-DE" sz="28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Wahlverfahren</a:t>
            </a:r>
          </a:p>
        </p:txBody>
      </p:sp>
    </p:spTree>
    <p:extLst>
      <p:ext uri="{BB962C8B-B14F-4D97-AF65-F5344CB8AC3E}">
        <p14:creationId xmlns:p14="http://schemas.microsoft.com/office/powerpoint/2010/main" val="245771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715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DE" altLang="de-DE" sz="2400" dirty="0"/>
          </a:p>
          <a:p>
            <a:pPr eaLnBrk="1" hangingPunct="1">
              <a:buFontTx/>
              <a:buNone/>
            </a:pPr>
            <a:endParaRPr lang="de-DE" alt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827584" y="701080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nun folgenden Präsentationen der verschiedenen Kurse finden Sie/findet ihr auch auf unserer Homepage.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Bei Fragen zu den einzelnen Kursen können Sie/könnt ihr gerne die jeweils aufgeführten Ansprechpartner- *innen kontaktieren.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Bei allgemeinen Fragen kontaktieren Sie/kontaktiert gerne per Mail: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Frau von Oy (Mittelstufenkoordination)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r.vonoy@gymnasium-odenthal.de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Hrn. Zenz (Mitarbeit in der Mittelstufenkoordination)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a.zenz@gymnasium-odenthal.de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47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On-screen Show (4:3)</PresentationFormat>
  <Paragraphs>50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Lucida Sans Unicode</vt:lpstr>
      <vt:lpstr>Times New Roman</vt:lpstr>
      <vt:lpstr>Verdana</vt:lpstr>
      <vt:lpstr>Wingdings 2</vt:lpstr>
      <vt:lpstr>Wingdings 3</vt:lpstr>
      <vt:lpstr>Deimos</vt:lpstr>
      <vt:lpstr>Informationsabend zu den Differenzierungskursen     in Kl. 9/10</vt:lpstr>
      <vt:lpstr>   Allgemeine Informationen  zum Wahlpflichtunterricht  in den Klassen 9 und 10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Wahlverfahren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Christiane</dc:creator>
  <cp:lastModifiedBy>Alexander Zenz</cp:lastModifiedBy>
  <cp:revision>73</cp:revision>
  <cp:lastPrinted>2022-04-03T12:46:13Z</cp:lastPrinted>
  <dcterms:created xsi:type="dcterms:W3CDTF">2008-03-07T17:14:13Z</dcterms:created>
  <dcterms:modified xsi:type="dcterms:W3CDTF">2024-03-10T21:24:18Z</dcterms:modified>
</cp:coreProperties>
</file>